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6"/>
  </p:notesMasterIdLst>
  <p:handoutMasterIdLst>
    <p:handoutMasterId r:id="rId17"/>
  </p:handoutMasterIdLst>
  <p:sldIdLst>
    <p:sldId id="259" r:id="rId3"/>
    <p:sldId id="436" r:id="rId4"/>
    <p:sldId id="294" r:id="rId5"/>
    <p:sldId id="443" r:id="rId6"/>
    <p:sldId id="449" r:id="rId7"/>
    <p:sldId id="444" r:id="rId8"/>
    <p:sldId id="450" r:id="rId9"/>
    <p:sldId id="452" r:id="rId10"/>
    <p:sldId id="447" r:id="rId11"/>
    <p:sldId id="448" r:id="rId12"/>
    <p:sldId id="451" r:id="rId13"/>
    <p:sldId id="445" r:id="rId14"/>
    <p:sldId id="446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436"/>
            <p14:sldId id="294"/>
            <p14:sldId id="443"/>
            <p14:sldId id="449"/>
            <p14:sldId id="444"/>
            <p14:sldId id="450"/>
            <p14:sldId id="452"/>
            <p14:sldId id="447"/>
            <p14:sldId id="448"/>
            <p14:sldId id="451"/>
            <p14:sldId id="445"/>
            <p14:sldId id="4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66FF33"/>
    <a:srgbClr val="FA0606"/>
    <a:srgbClr val="FF0000"/>
    <a:srgbClr val="0000FF"/>
    <a:srgbClr val="FF3300"/>
    <a:srgbClr val="EAEFF7"/>
    <a:srgbClr val="3B3838"/>
    <a:srgbClr val="D2DEE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4" autoAdjust="0"/>
    <p:restoredTop sz="93778" autoAdjust="0"/>
  </p:normalViewPr>
  <p:slideViewPr>
    <p:cSldViewPr snapToGrid="0">
      <p:cViewPr varScale="1">
        <p:scale>
          <a:sx n="86" d="100"/>
          <a:sy n="86" d="100"/>
        </p:scale>
        <p:origin x="642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2022/2/11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1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4BD966C-4976-4C31-BC0C-068BAD92DFDF}"/>
              </a:ext>
            </a:extLst>
          </p:cNvPr>
          <p:cNvSpPr/>
          <p:nvPr/>
        </p:nvSpPr>
        <p:spPr>
          <a:xfrm>
            <a:off x="1081490" y="772067"/>
            <a:ext cx="102096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K18X001 Acoustic Chamber Testing</a:t>
            </a:r>
            <a:endParaRPr lang="en-US" sz="54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</a:rPr>
              <a:t>FOXCONN CPEG 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2022/Feb/08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 smtClean="0">
                <a:ea typeface="標楷體" panose="03000509000000000000" pitchFamily="65" charset="-120"/>
                <a:cs typeface="Arial" panose="020B0604020202020204" pitchFamily="34" charset="0"/>
              </a:rPr>
              <a:t>Establish </a:t>
            </a:r>
            <a:r>
              <a:rPr lang="en-US" altLang="zh-TW" sz="3200" b="1" i="1" dirty="0">
                <a:ea typeface="標楷體" panose="03000509000000000000" pitchFamily="65" charset="-120"/>
                <a:cs typeface="Arial" panose="020B0604020202020204" pitchFamily="34" charset="0"/>
              </a:rPr>
              <a:t>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xmlns="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5" y="3731796"/>
            <a:ext cx="498968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RD: Fu Chiang, Dean, Sean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Vendor: Aegis, </a:t>
            </a:r>
            <a:r>
              <a:rPr kumimoji="0" lang="zh-CN" altLang="en-US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小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K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Mark Wu, Allan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Pham, Jones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xmlns="" id="{D54F5BC9-FB89-4912-8F53-DC0BBC183738}"/>
              </a:ext>
            </a:extLst>
          </p:cNvPr>
          <p:cNvSpPr/>
          <p:nvPr/>
        </p:nvSpPr>
        <p:spPr>
          <a:xfrm>
            <a:off x="5958584" y="3364637"/>
            <a:ext cx="836664" cy="263666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xmlns="" id="{687DF2FC-EFA5-4CA9-A8A6-BE89E2AFD68D}"/>
              </a:ext>
            </a:extLst>
          </p:cNvPr>
          <p:cNvSpPr/>
          <p:nvPr/>
        </p:nvSpPr>
        <p:spPr>
          <a:xfrm>
            <a:off x="7147951" y="2059579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702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Acoustic Chamber Test Version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360124" y="1007214"/>
            <a:ext cx="11517042" cy="746443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Test version 4.9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Build date 04-Jan-2022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24" y="2393355"/>
            <a:ext cx="3679216" cy="38476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037" y="2393354"/>
            <a:ext cx="3679216" cy="38476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950" y="2393353"/>
            <a:ext cx="3679216" cy="3847647"/>
          </a:xfrm>
          <a:prstGeom prst="rect">
            <a:avLst/>
          </a:prstGeom>
        </p:spPr>
      </p:pic>
      <p:sp>
        <p:nvSpPr>
          <p:cNvPr id="24" name="Callout: Down Arrow 5">
            <a:extLst>
              <a:ext uri="{FF2B5EF4-FFF2-40B4-BE49-F238E27FC236}">
                <a16:creationId xmlns:a16="http://schemas.microsoft.com/office/drawing/2014/main" xmlns="" id="{0715D08E-3DC5-4FDB-AA6D-FE1579372CAB}"/>
              </a:ext>
            </a:extLst>
          </p:cNvPr>
          <p:cNvSpPr/>
          <p:nvPr/>
        </p:nvSpPr>
        <p:spPr>
          <a:xfrm>
            <a:off x="360124" y="1906730"/>
            <a:ext cx="3679216" cy="486623"/>
          </a:xfrm>
          <a:prstGeom prst="downArrowCallou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IDLE Status</a:t>
            </a:r>
            <a:endParaRPr lang="en-US" b="1" dirty="0"/>
          </a:p>
        </p:txBody>
      </p:sp>
      <p:sp>
        <p:nvSpPr>
          <p:cNvPr id="31" name="Callout: Down Arrow 5">
            <a:extLst>
              <a:ext uri="{FF2B5EF4-FFF2-40B4-BE49-F238E27FC236}">
                <a16:creationId xmlns:a16="http://schemas.microsoft.com/office/drawing/2014/main" xmlns="" id="{0715D08E-3DC5-4FDB-AA6D-FE1579372CAB}"/>
              </a:ext>
            </a:extLst>
          </p:cNvPr>
          <p:cNvSpPr/>
          <p:nvPr/>
        </p:nvSpPr>
        <p:spPr>
          <a:xfrm>
            <a:off x="4279037" y="1906729"/>
            <a:ext cx="3679216" cy="486623"/>
          </a:xfrm>
          <a:prstGeom prst="downArrowCallou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FAILED Status</a:t>
            </a:r>
            <a:endParaRPr lang="en-US" b="1" dirty="0"/>
          </a:p>
        </p:txBody>
      </p:sp>
      <p:sp>
        <p:nvSpPr>
          <p:cNvPr id="32" name="Callout: Down Arrow 5">
            <a:extLst>
              <a:ext uri="{FF2B5EF4-FFF2-40B4-BE49-F238E27FC236}">
                <a16:creationId xmlns:a16="http://schemas.microsoft.com/office/drawing/2014/main" xmlns="" id="{0715D08E-3DC5-4FDB-AA6D-FE1579372CAB}"/>
              </a:ext>
            </a:extLst>
          </p:cNvPr>
          <p:cNvSpPr/>
          <p:nvPr/>
        </p:nvSpPr>
        <p:spPr>
          <a:xfrm>
            <a:off x="8197950" y="1906729"/>
            <a:ext cx="3679216" cy="486623"/>
          </a:xfrm>
          <a:prstGeom prst="downArrowCallout">
            <a:avLst/>
          </a:prstGeom>
          <a:solidFill>
            <a:srgbClr val="00B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PASSED Status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Spec. Description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280224" y="5184559"/>
            <a:ext cx="10950028" cy="65177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The overall size of the Acoustic Chamber: Width 1430mm, Length 1150mm, Height 2081mm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58" y="680787"/>
            <a:ext cx="6703769" cy="41381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4191" y="829096"/>
            <a:ext cx="3116062" cy="3937579"/>
          </a:xfrm>
          <a:prstGeom prst="rect">
            <a:avLst/>
          </a:prstGeom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ight Arrow 6"/>
          <p:cNvSpPr/>
          <p:nvPr/>
        </p:nvSpPr>
        <p:spPr>
          <a:xfrm>
            <a:off x="6906827" y="2707693"/>
            <a:ext cx="1136342" cy="506028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46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structure description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29" y="674704"/>
            <a:ext cx="5949167" cy="3959439"/>
          </a:xfrm>
          <a:prstGeom prst="rect">
            <a:avLst/>
          </a:prstGeom>
          <a:ln w="190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426128" y="4811636"/>
            <a:ext cx="10768613" cy="154471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1. The sound-proof cotton on </a:t>
            </a:r>
            <a:r>
              <a:rPr lang="en-US" dirty="0" smtClean="0">
                <a:solidFill>
                  <a:schemeClr val="tx1"/>
                </a:solidFill>
              </a:rPr>
              <a:t>the door </a:t>
            </a:r>
            <a:r>
              <a:rPr lang="en-US" dirty="0">
                <a:solidFill>
                  <a:schemeClr val="tx1"/>
                </a:solidFill>
              </a:rPr>
              <a:t>is </a:t>
            </a:r>
            <a:r>
              <a:rPr lang="en-US" dirty="0" err="1">
                <a:solidFill>
                  <a:schemeClr val="tx1"/>
                </a:solidFill>
              </a:rPr>
              <a:t>pointedthe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2. Add protective cover </a:t>
            </a:r>
            <a:r>
              <a:rPr lang="en-US" dirty="0" smtClean="0">
                <a:solidFill>
                  <a:schemeClr val="tx1"/>
                </a:solidFill>
              </a:rPr>
              <a:t>around the </a:t>
            </a:r>
            <a:r>
              <a:rPr lang="en-US" dirty="0">
                <a:solidFill>
                  <a:schemeClr val="tx1"/>
                </a:solidFill>
              </a:rPr>
              <a:t>sound insulation cotton of </a:t>
            </a:r>
            <a:r>
              <a:rPr lang="en-US" dirty="0" smtClean="0">
                <a:solidFill>
                  <a:schemeClr val="tx1"/>
                </a:solidFill>
              </a:rPr>
              <a:t>the door </a:t>
            </a:r>
            <a:r>
              <a:rPr lang="en-US" dirty="0">
                <a:solidFill>
                  <a:schemeClr val="tx1"/>
                </a:solidFill>
              </a:rPr>
              <a:t>panel.</a:t>
            </a:r>
          </a:p>
          <a:p>
            <a:r>
              <a:rPr lang="en-US" dirty="0">
                <a:solidFill>
                  <a:schemeClr val="tx1"/>
                </a:solidFill>
              </a:rPr>
              <a:t>3. Add mobile casters at </a:t>
            </a:r>
            <a:r>
              <a:rPr lang="en-US" dirty="0" smtClean="0">
                <a:solidFill>
                  <a:schemeClr val="tx1"/>
                </a:solidFill>
              </a:rPr>
              <a:t>the bottom </a:t>
            </a:r>
            <a:r>
              <a:rPr lang="en-US" dirty="0">
                <a:solidFill>
                  <a:schemeClr val="tx1"/>
                </a:solidFill>
              </a:rPr>
              <a:t>of the audio </a:t>
            </a:r>
            <a:r>
              <a:rPr lang="en-US" dirty="0" smtClean="0">
                <a:solidFill>
                  <a:schemeClr val="tx1"/>
                </a:solidFill>
              </a:rPr>
              <a:t>test equipment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</a:rPr>
              <a:t>4. The protective cover of </a:t>
            </a:r>
            <a:r>
              <a:rPr lang="en-US" dirty="0" smtClean="0">
                <a:solidFill>
                  <a:schemeClr val="tx1"/>
                </a:solidFill>
              </a:rPr>
              <a:t>the soundproof </a:t>
            </a:r>
            <a:r>
              <a:rPr lang="en-US" dirty="0">
                <a:solidFill>
                  <a:schemeClr val="tx1"/>
                </a:solidFill>
              </a:rPr>
              <a:t>cotton on the </a:t>
            </a:r>
            <a:r>
              <a:rPr lang="en-US" dirty="0" smtClean="0">
                <a:solidFill>
                  <a:schemeClr val="tx1"/>
                </a:solidFill>
              </a:rPr>
              <a:t>door panel </a:t>
            </a:r>
            <a:r>
              <a:rPr lang="en-US" dirty="0">
                <a:solidFill>
                  <a:schemeClr val="tx1"/>
                </a:solidFill>
              </a:rPr>
              <a:t>is completely surrounded</a:t>
            </a:r>
          </a:p>
          <a:p>
            <a:r>
              <a:rPr lang="en-US" dirty="0">
                <a:solidFill>
                  <a:schemeClr val="tx1"/>
                </a:solidFill>
              </a:rPr>
              <a:t>by the opening.</a:t>
            </a:r>
          </a:p>
          <a:p>
            <a:endParaRPr lang="en-US" altLang="zh-CN" sz="14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9902" y="674704"/>
            <a:ext cx="3424839" cy="3921125"/>
          </a:xfrm>
          <a:prstGeom prst="rect">
            <a:avLst/>
          </a:prstGeom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ight Arrow 6"/>
          <p:cNvSpPr/>
          <p:nvPr/>
        </p:nvSpPr>
        <p:spPr>
          <a:xfrm>
            <a:off x="6504428" y="2654423"/>
            <a:ext cx="1136342" cy="506028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04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– Manual Operation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377879" y="5424256"/>
            <a:ext cx="10975921" cy="60291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The Acoustic Chamber door opening size: width 850mm, height 550mm.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31" y="774205"/>
            <a:ext cx="6230579" cy="42567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Right Arrow 9"/>
          <p:cNvSpPr/>
          <p:nvPr/>
        </p:nvSpPr>
        <p:spPr>
          <a:xfrm>
            <a:off x="6791418" y="2630910"/>
            <a:ext cx="1127464" cy="577049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169" y="774205"/>
            <a:ext cx="3310631" cy="425678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01427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-- Fixture Structure description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92" y="967667"/>
            <a:ext cx="5664267" cy="43835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157" y="967667"/>
            <a:ext cx="3799643" cy="438358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434692" y="5637320"/>
            <a:ext cx="10975921" cy="60291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The Fixture structure in the Acoustic Chamber.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6262826" y="2870932"/>
            <a:ext cx="1127464" cy="577049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00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-- Fixture Structure description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4" y="870012"/>
            <a:ext cx="5381162" cy="43835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521" y="870012"/>
            <a:ext cx="5513033" cy="438358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" name="Right Arrow 8"/>
          <p:cNvSpPr/>
          <p:nvPr/>
        </p:nvSpPr>
        <p:spPr>
          <a:xfrm>
            <a:off x="5546140" y="2968586"/>
            <a:ext cx="878887" cy="493705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87484" y="5646198"/>
            <a:ext cx="11928070" cy="60291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The Laud speaker</a:t>
            </a: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and MIC structure in the Acoustic Chamber.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5161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Acoustic Chamber Distance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446011" y="5271852"/>
            <a:ext cx="10975921" cy="1084498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The distance from Chamber’s speakers to SWAN’s Mics is about 30cm.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The distance from above Chamber’s Left/Right Mics to Left/Right SWAN’s Full Range Speakers is about 11cm.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The distance from under Chamber’s  Left/Right Mics to </a:t>
            </a: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Left/Right SWAN’s </a:t>
            </a: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Woofer </a:t>
            </a: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Speakers </a:t>
            </a: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is about </a:t>
            </a: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5</a:t>
            </a:r>
            <a:r>
              <a:rPr lang="en-US" altLang="zh-CN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cm</a:t>
            </a: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.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11" y="630315"/>
            <a:ext cx="10907789" cy="4276412"/>
          </a:xfrm>
          <a:prstGeom prst="rect">
            <a:avLst/>
          </a:prstGeom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18730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Acoustic Chamber </a:t>
            </a:r>
            <a:r>
              <a:rPr lang="en-US" sz="3200" b="1" i="1" dirty="0"/>
              <a:t>Test Structure Proposal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6383044" y="886808"/>
            <a:ext cx="5669202" cy="5327562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/>
                </a:solidFill>
              </a:rPr>
              <a:t>Test Coverage Test System Diagram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MIC frequency response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MIC Harmonic Distortion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MIC sensitivity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MIC isolation test (1K)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SPK frequency response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SPK Harmonic Distortion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SPK Rub &amp; Buzz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SPK R/L Balance</a:t>
            </a:r>
          </a:p>
          <a:p>
            <a:r>
              <a:rPr lang="en-US" sz="1400" b="1" dirty="0" smtClean="0">
                <a:solidFill>
                  <a:schemeClr val="tx1"/>
                </a:solidFill>
              </a:rPr>
              <a:t>Test </a:t>
            </a:r>
            <a:r>
              <a:rPr lang="en-US" sz="1400" b="1" dirty="0">
                <a:solidFill>
                  <a:schemeClr val="tx1"/>
                </a:solidFill>
              </a:rPr>
              <a:t>Equipment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IPC with monitor, Keyboard &amp; Mouse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barcode scanner – Honeywell 1900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DC Power adaptor –Customer consign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Audio Generator – NI USB-4431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</a:t>
            </a:r>
            <a:r>
              <a:rPr lang="en-US" sz="1400" dirty="0" err="1">
                <a:solidFill>
                  <a:schemeClr val="tx1"/>
                </a:solidFill>
              </a:rPr>
              <a:t>Laudspeaker</a:t>
            </a:r>
            <a:r>
              <a:rPr lang="en-US" sz="1400" dirty="0">
                <a:solidFill>
                  <a:schemeClr val="tx1"/>
                </a:solidFill>
              </a:rPr>
              <a:t> -- Customize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Audio amplifier &amp; Analyzer – </a:t>
            </a:r>
            <a:r>
              <a:rPr lang="en-US" sz="1400" dirty="0" err="1">
                <a:solidFill>
                  <a:schemeClr val="tx1"/>
                </a:solidFill>
              </a:rPr>
              <a:t>MegaSig</a:t>
            </a:r>
            <a:r>
              <a:rPr lang="en-US" sz="1400" dirty="0">
                <a:solidFill>
                  <a:schemeClr val="tx1"/>
                </a:solidFill>
              </a:rPr>
              <a:t> PM 6143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MIC – GRAS 40 pp * 4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Acoustic Chamber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Test Fixture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Test Control PCBA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Test Software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</a:t>
            </a:r>
            <a:r>
              <a:rPr lang="en-US" sz="1400" dirty="0" err="1">
                <a:solidFill>
                  <a:schemeClr val="tx1"/>
                </a:solidFill>
              </a:rPr>
              <a:t>Labview</a:t>
            </a:r>
            <a:endParaRPr lang="en-US" sz="1400" dirty="0">
              <a:solidFill>
                <a:schemeClr val="tx1"/>
              </a:solidFill>
            </a:endParaRP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NI Sound &amp; Vibration Toolkit</a:t>
            </a:r>
            <a:endParaRPr lang="en-US" altLang="zh-CN" sz="14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47" y="886808"/>
            <a:ext cx="6096832" cy="2948345"/>
          </a:xfrm>
          <a:prstGeom prst="rect">
            <a:avLst/>
          </a:prstGeom>
          <a:ln w="19050"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7" y="4403105"/>
            <a:ext cx="6096832" cy="18112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ight Arrow 6"/>
          <p:cNvSpPr/>
          <p:nvPr/>
        </p:nvSpPr>
        <p:spPr>
          <a:xfrm rot="5400000">
            <a:off x="3030522" y="3864493"/>
            <a:ext cx="526498" cy="550727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02300" y="4163821"/>
            <a:ext cx="2547579" cy="26325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Sound </a:t>
            </a:r>
            <a:r>
              <a:rPr lang="en-US" sz="1400" dirty="0"/>
              <a:t>a</a:t>
            </a:r>
            <a:r>
              <a:rPr lang="en-US" sz="1400" dirty="0" smtClean="0"/>
              <a:t>nalysis equipment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75752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Acoustic Chamber </a:t>
            </a:r>
            <a:r>
              <a:rPr lang="en-US" sz="3200" b="1" i="1" dirty="0"/>
              <a:t>Test Structure Proposal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6383044" y="886808"/>
            <a:ext cx="5669202" cy="543074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Re-use equipment:</a:t>
            </a:r>
          </a:p>
          <a:p>
            <a:r>
              <a:rPr lang="en-US" dirty="0">
                <a:solidFill>
                  <a:schemeClr val="tx1"/>
                </a:solidFill>
              </a:rPr>
              <a:t>• Test PC</a:t>
            </a:r>
          </a:p>
          <a:p>
            <a:r>
              <a:rPr lang="en-US" dirty="0">
                <a:solidFill>
                  <a:schemeClr val="tx1"/>
                </a:solidFill>
              </a:rPr>
              <a:t>• Acoustic chamber</a:t>
            </a:r>
          </a:p>
          <a:p>
            <a:r>
              <a:rPr lang="en-US" dirty="0">
                <a:solidFill>
                  <a:schemeClr val="tx1"/>
                </a:solidFill>
              </a:rPr>
              <a:t>• Audio generator, NI USB-4431</a:t>
            </a:r>
          </a:p>
          <a:p>
            <a:r>
              <a:rPr lang="en-US" dirty="0">
                <a:solidFill>
                  <a:schemeClr val="tx1"/>
                </a:solidFill>
              </a:rPr>
              <a:t>• Audio amplifier &amp; Analyzer – </a:t>
            </a:r>
            <a:r>
              <a:rPr lang="en-US" dirty="0" err="1">
                <a:solidFill>
                  <a:schemeClr val="tx1"/>
                </a:solidFill>
              </a:rPr>
              <a:t>MegaSig</a:t>
            </a:r>
            <a:r>
              <a:rPr lang="en-US" dirty="0">
                <a:solidFill>
                  <a:schemeClr val="tx1"/>
                </a:solidFill>
              </a:rPr>
              <a:t> PM 6143</a:t>
            </a:r>
          </a:p>
          <a:p>
            <a:r>
              <a:rPr lang="en-US" dirty="0">
                <a:solidFill>
                  <a:schemeClr val="tx1"/>
                </a:solidFill>
              </a:rPr>
              <a:t>• MIC – GRAS 40 pp * 2</a:t>
            </a:r>
          </a:p>
          <a:p>
            <a:r>
              <a:rPr lang="en-US" dirty="0">
                <a:solidFill>
                  <a:schemeClr val="tx1"/>
                </a:solidFill>
              </a:rPr>
              <a:t>• barcode scanner – Honeywell 1900</a:t>
            </a:r>
          </a:p>
          <a:p>
            <a:r>
              <a:rPr lang="en-US" dirty="0">
                <a:solidFill>
                  <a:schemeClr val="tx1"/>
                </a:solidFill>
              </a:rPr>
              <a:t>Items to be changed:</a:t>
            </a:r>
          </a:p>
          <a:p>
            <a:r>
              <a:rPr lang="en-US" dirty="0">
                <a:solidFill>
                  <a:schemeClr val="tx1"/>
                </a:solidFill>
              </a:rPr>
              <a:t>• Re-design/fabricate a new test fixture inside the acoustic chamber to support the new model</a:t>
            </a:r>
          </a:p>
          <a:p>
            <a:r>
              <a:rPr lang="en-US" dirty="0">
                <a:solidFill>
                  <a:schemeClr val="tx1"/>
                </a:solidFill>
              </a:rPr>
              <a:t>of products.</a:t>
            </a:r>
          </a:p>
          <a:p>
            <a:r>
              <a:rPr lang="en-US" dirty="0">
                <a:solidFill>
                  <a:schemeClr val="tx1"/>
                </a:solidFill>
              </a:rPr>
              <a:t>• Add 2 new MIC(GRAS 40pp) to test 4 SPK of the new model of product.</a:t>
            </a:r>
          </a:p>
          <a:p>
            <a:r>
              <a:rPr lang="en-US" dirty="0">
                <a:solidFill>
                  <a:schemeClr val="tx1"/>
                </a:solidFill>
              </a:rPr>
              <a:t>• Re-develop new test software to test the new model of product.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47" y="886808"/>
            <a:ext cx="6096832" cy="2948345"/>
          </a:xfrm>
          <a:prstGeom prst="rect">
            <a:avLst/>
          </a:prstGeom>
          <a:ln w="19050"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7" y="4492490"/>
            <a:ext cx="6096832" cy="182506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ight Arrow 6"/>
          <p:cNvSpPr/>
          <p:nvPr/>
        </p:nvSpPr>
        <p:spPr>
          <a:xfrm rot="5400000">
            <a:off x="3067911" y="3916969"/>
            <a:ext cx="526498" cy="493705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5479" y="4035290"/>
            <a:ext cx="914400" cy="39178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 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244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Test Functions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779487"/>
              </p:ext>
            </p:extLst>
          </p:nvPr>
        </p:nvGraphicFramePr>
        <p:xfrm>
          <a:off x="521993" y="863508"/>
          <a:ext cx="8542107" cy="5014452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63054">
                  <a:extLst>
                    <a:ext uri="{9D8B030D-6E8A-4147-A177-3AD203B41FA5}">
                      <a16:colId xmlns:a16="http://schemas.microsoft.com/office/drawing/2014/main" xmlns="" val="3266044776"/>
                    </a:ext>
                  </a:extLst>
                </a:gridCol>
                <a:gridCol w="3804203">
                  <a:extLst>
                    <a:ext uri="{9D8B030D-6E8A-4147-A177-3AD203B41FA5}">
                      <a16:colId xmlns:a16="http://schemas.microsoft.com/office/drawing/2014/main" xmlns="" val="3231767579"/>
                    </a:ext>
                  </a:extLst>
                </a:gridCol>
                <a:gridCol w="2815754">
                  <a:extLst>
                    <a:ext uri="{9D8B030D-6E8A-4147-A177-3AD203B41FA5}">
                      <a16:colId xmlns:a16="http://schemas.microsoft.com/office/drawing/2014/main" xmlns="" val="3772378319"/>
                    </a:ext>
                  </a:extLst>
                </a:gridCol>
                <a:gridCol w="1259096">
                  <a:extLst>
                    <a:ext uri="{9D8B030D-6E8A-4147-A177-3AD203B41FA5}">
                      <a16:colId xmlns:a16="http://schemas.microsoft.com/office/drawing/2014/main" xmlns="" val="778965466"/>
                    </a:ext>
                  </a:extLst>
                </a:gridCol>
              </a:tblGrid>
              <a:tr h="2340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Title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Spec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Time(s)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4339869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DUT Connection Test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(1, 1)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819740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- 550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90)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22.804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424967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- 800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90)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0105507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95)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0710539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- 4k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95)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7353264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- 8k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(54, 90)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7682646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32375324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Speaker_THD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(0.0015, 5) 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2873235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Speaker_Balance_Left - 1k Hz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(70, 95)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251426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Speaker_Balance_Right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(70, 95)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1059801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Speaker_Left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Right Radio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(0.8, 1.2)  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44829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(75, 98)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17.863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5405975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- 400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(80, 98)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4728111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- 550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(70, 98)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0902988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Speaker_THD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- 400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(0.0015, 5)  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841123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Speaker_Balance_Left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- 400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(80, 120) 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9.425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6991234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Speaker_Balance_Right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- 400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(80, 120) 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9.397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420667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Speaker_Left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Right Radio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(0.7, 1.4) 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7720790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Speaker_Air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Leakage Test - 50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(48, 52) 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9.452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0987601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Speaker_Air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Leakage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Test_Pushing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- 550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(-110, -67)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9.381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1951875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Speaker_Air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Leakage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Test_Pushing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- 850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(-120, -67)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9.381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7917409"/>
                  </a:ext>
                </a:extLst>
              </a:tr>
            </a:tbl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0723571"/>
              </p:ext>
            </p:extLst>
          </p:nvPr>
        </p:nvGraphicFramePr>
        <p:xfrm>
          <a:off x="9375330" y="863508"/>
          <a:ext cx="1455427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75330" y="863508"/>
                        <a:ext cx="1455427" cy="7715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1905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4183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Acoustic Chamber Test Functions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851073"/>
              </p:ext>
            </p:extLst>
          </p:nvPr>
        </p:nvGraphicFramePr>
        <p:xfrm>
          <a:off x="585926" y="1026138"/>
          <a:ext cx="8291744" cy="4874520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43620">
                  <a:extLst>
                    <a:ext uri="{9D8B030D-6E8A-4147-A177-3AD203B41FA5}">
                      <a16:colId xmlns:a16="http://schemas.microsoft.com/office/drawing/2014/main" xmlns="" val="829137881"/>
                    </a:ext>
                  </a:extLst>
                </a:gridCol>
                <a:gridCol w="3905507">
                  <a:extLst>
                    <a:ext uri="{9D8B030D-6E8A-4147-A177-3AD203B41FA5}">
                      <a16:colId xmlns:a16="http://schemas.microsoft.com/office/drawing/2014/main" xmlns="" val="3248590056"/>
                    </a:ext>
                  </a:extLst>
                </a:gridCol>
                <a:gridCol w="2520423">
                  <a:extLst>
                    <a:ext uri="{9D8B030D-6E8A-4147-A177-3AD203B41FA5}">
                      <a16:colId xmlns:a16="http://schemas.microsoft.com/office/drawing/2014/main" xmlns="" val="84208132"/>
                    </a:ext>
                  </a:extLst>
                </a:gridCol>
                <a:gridCol w="1222194">
                  <a:extLst>
                    <a:ext uri="{9D8B030D-6E8A-4147-A177-3AD203B41FA5}">
                      <a16:colId xmlns:a16="http://schemas.microsoft.com/office/drawing/2014/main" xmlns="" val="2147817169"/>
                    </a:ext>
                  </a:extLst>
                </a:gridCol>
              </a:tblGrid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Title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Spec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Time(s)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20866544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Mic1_Sensitivity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(20, 60)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20.773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084888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Mic2_Sensitivity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(20, 60)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3571642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Mic3_Sensitivity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(20, 60)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7836434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Mic4_Sensitivity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(20, 60)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5305498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Mic1_Sensitivity - 500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20.987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2043030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Mic2_Sensitivity - 500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07689590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Mic3_Sensitivity - 500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084174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Mic4_Sensitivity - 500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5322116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Mic1_Sensitivity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764085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Mic2_Sensitivity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741975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Mic3_Sensitivity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32661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Mic4_Sensitivity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24136250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Mic1_Sensitivity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8277841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Mic2_Sensitivity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3373778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Mic3_Sensitivity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3.244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9726162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Mic4_Sensitivity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97155370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Mic1_Isolation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 5)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20.967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096950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Mic2_Isolation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 5)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2320239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Mic3_Isolation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 5)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32603463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Mic4_Isolation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 5)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3.267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7202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642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36367</TotalTime>
  <Words>1025</Words>
  <Application>Microsoft Office PowerPoint</Application>
  <PresentationFormat>寬螢幕</PresentationFormat>
  <Paragraphs>259</Paragraphs>
  <Slides>13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5" baseType="lpstr">
      <vt:lpstr>Microsoft YaHei</vt:lpstr>
      <vt:lpstr>宋体</vt:lpstr>
      <vt:lpstr>新細明體</vt:lpstr>
      <vt:lpstr>標楷體</vt:lpstr>
      <vt:lpstr>Arial</vt:lpstr>
      <vt:lpstr>Calibri</vt:lpstr>
      <vt:lpstr>Calibri Light</vt:lpstr>
      <vt:lpstr>Times New Roman</vt:lpstr>
      <vt:lpstr>Wingdings</vt:lpstr>
      <vt:lpstr>Office 佈景主題</vt:lpstr>
      <vt:lpstr>1_Office 佈景主題</vt:lpstr>
      <vt:lpstr>Microsoft Word 97 - 2003 文件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楊富強</cp:lastModifiedBy>
  <cp:revision>4699</cp:revision>
  <dcterms:created xsi:type="dcterms:W3CDTF">2020-08-07T01:32:39Z</dcterms:created>
  <dcterms:modified xsi:type="dcterms:W3CDTF">2022-02-11T01:09:25Z</dcterms:modified>
</cp:coreProperties>
</file>